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2458277-4C63-4445-89C2-107F610BB71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53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685A-EF15-4FB5-B39B-63CB923DB3C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33630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28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57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30856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07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85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287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87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203348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685A-EF15-4FB5-B39B-63CB923DB3C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8277-4C63-4445-89C2-107F610BB71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89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5C685A-EF15-4FB5-B39B-63CB923DB3C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370789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5C685A-EF15-4FB5-B39B-63CB923DB3C0}"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58277-4C63-4445-89C2-107F610BB71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5C685A-EF15-4FB5-B39B-63CB923DB3C0}"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58277-4C63-4445-89C2-107F610BB7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76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C685A-EF15-4FB5-B39B-63CB923DB3C0}"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187786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685A-EF15-4FB5-B39B-63CB923DB3C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8277-4C63-4445-89C2-107F610BB71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77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685A-EF15-4FB5-B39B-63CB923DB3C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8277-4C63-4445-89C2-107F610BB71A}" type="slidenum">
              <a:rPr lang="en-US" smtClean="0"/>
              <a:t>‹#›</a:t>
            </a:fld>
            <a:endParaRPr lang="en-US"/>
          </a:p>
        </p:txBody>
      </p:sp>
    </p:spTree>
    <p:extLst>
      <p:ext uri="{BB962C8B-B14F-4D97-AF65-F5344CB8AC3E}">
        <p14:creationId xmlns:p14="http://schemas.microsoft.com/office/powerpoint/2010/main" val="223761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5C685A-EF15-4FB5-B39B-63CB923DB3C0}" type="datetimeFigureOut">
              <a:rPr lang="en-US" smtClean="0"/>
              <a:t>1/24/2023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458277-4C63-4445-89C2-107F610BB71A}" type="slidenum">
              <a:rPr lang="en-US" smtClean="0"/>
              <a:t>‹#›</a:t>
            </a:fld>
            <a:endParaRPr lang="en-US"/>
          </a:p>
        </p:txBody>
      </p:sp>
    </p:spTree>
    <p:extLst>
      <p:ext uri="{BB962C8B-B14F-4D97-AF65-F5344CB8AC3E}">
        <p14:creationId xmlns:p14="http://schemas.microsoft.com/office/powerpoint/2010/main" val="186204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CEBD-AFD1-7FE8-B13D-7C7345850DD5}"/>
              </a:ext>
            </a:extLst>
          </p:cNvPr>
          <p:cNvSpPr>
            <a:spLocks noGrp="1"/>
          </p:cNvSpPr>
          <p:nvPr>
            <p:ph type="ctrTitle"/>
          </p:nvPr>
        </p:nvSpPr>
        <p:spPr/>
        <p:txBody>
          <a:bodyPr/>
          <a:lstStyle/>
          <a:p>
            <a:r>
              <a:rPr lang="en-US" b="1" dirty="0"/>
              <a:t>Financial System</a:t>
            </a:r>
            <a:endParaRPr lang="en-US" dirty="0"/>
          </a:p>
        </p:txBody>
      </p:sp>
      <p:sp>
        <p:nvSpPr>
          <p:cNvPr id="3" name="Subtitle 2">
            <a:extLst>
              <a:ext uri="{FF2B5EF4-FFF2-40B4-BE49-F238E27FC236}">
                <a16:creationId xmlns:a16="http://schemas.microsoft.com/office/drawing/2014/main" id="{11A9AFA6-7529-4FC1-1F12-DE2A3389D6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229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A08-4972-90DA-AE56-7F9595718F71}"/>
              </a:ext>
            </a:extLst>
          </p:cNvPr>
          <p:cNvSpPr>
            <a:spLocks noGrp="1"/>
          </p:cNvSpPr>
          <p:nvPr>
            <p:ph type="title"/>
          </p:nvPr>
        </p:nvSpPr>
        <p:spPr>
          <a:xfrm>
            <a:off x="714375" y="1076325"/>
            <a:ext cx="10515600" cy="1285875"/>
          </a:xfrm>
        </p:spPr>
        <p:txBody>
          <a:bodyPr/>
          <a:lstStyle/>
          <a:p>
            <a:r>
              <a:rPr lang="en-US" b="1" dirty="0"/>
              <a:t>Meaning of Financial System</a:t>
            </a:r>
          </a:p>
        </p:txBody>
      </p:sp>
      <p:sp>
        <p:nvSpPr>
          <p:cNvPr id="3" name="Content Placeholder 2">
            <a:extLst>
              <a:ext uri="{FF2B5EF4-FFF2-40B4-BE49-F238E27FC236}">
                <a16:creationId xmlns:a16="http://schemas.microsoft.com/office/drawing/2014/main" id="{D77C4370-3FC1-3012-ECF7-91A59CC3A3DB}"/>
              </a:ext>
            </a:extLst>
          </p:cNvPr>
          <p:cNvSpPr>
            <a:spLocks noGrp="1"/>
          </p:cNvSpPr>
          <p:nvPr>
            <p:ph idx="1"/>
          </p:nvPr>
        </p:nvSpPr>
        <p:spPr/>
        <p:txBody>
          <a:bodyPr>
            <a:normAutofit fontScale="92500" lnSpcReduction="10000"/>
          </a:bodyPr>
          <a:lstStyle/>
          <a:p>
            <a:pPr marL="0" indent="0" algn="just">
              <a:buNone/>
            </a:pPr>
            <a:r>
              <a:rPr lang="en-US" dirty="0"/>
              <a:t>A financial system functions as an intermediary between savers and investors. It facilitates the flow of funds from the areas of surplus to the areas of deficit. It is concerned about the money, credit and finance. These three parts are very closely interrelated with each other and depend on each other.</a:t>
            </a:r>
          </a:p>
          <a:p>
            <a:pPr marL="0" indent="0" algn="just">
              <a:buNone/>
            </a:pPr>
            <a:r>
              <a:rPr lang="en-US" dirty="0"/>
              <a:t>A financial system may be defined as a set of institutions, instruments and markets which promotes savings and channels them to their most efficient use. It consists of individuals (savers), intermediaries, markets and users of savings (investors).</a:t>
            </a:r>
          </a:p>
          <a:p>
            <a:pPr marL="0" indent="0" algn="just">
              <a:buNone/>
            </a:pPr>
            <a:r>
              <a:rPr lang="en-US" dirty="0"/>
              <a:t>In the worlds of Van Horne, “financial system allocates savings efficiently in an economy to ultimate users either for investment in real assets or for consumption”.</a:t>
            </a:r>
          </a:p>
        </p:txBody>
      </p:sp>
    </p:spTree>
    <p:extLst>
      <p:ext uri="{BB962C8B-B14F-4D97-AF65-F5344CB8AC3E}">
        <p14:creationId xmlns:p14="http://schemas.microsoft.com/office/powerpoint/2010/main" val="292500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416E-C9B8-C871-627C-59D33F6916C3}"/>
              </a:ext>
            </a:extLst>
          </p:cNvPr>
          <p:cNvSpPr>
            <a:spLocks noGrp="1"/>
          </p:cNvSpPr>
          <p:nvPr>
            <p:ph type="title"/>
          </p:nvPr>
        </p:nvSpPr>
        <p:spPr/>
        <p:txBody>
          <a:bodyPr/>
          <a:lstStyle/>
          <a:p>
            <a:r>
              <a:rPr lang="en-US" b="1" dirty="0"/>
              <a:t>Functions of Financial System</a:t>
            </a:r>
          </a:p>
        </p:txBody>
      </p:sp>
      <p:sp>
        <p:nvSpPr>
          <p:cNvPr id="3" name="Content Placeholder 2">
            <a:extLst>
              <a:ext uri="{FF2B5EF4-FFF2-40B4-BE49-F238E27FC236}">
                <a16:creationId xmlns:a16="http://schemas.microsoft.com/office/drawing/2014/main" id="{408F0EDD-FD0B-2505-4F5E-59333CAB8078}"/>
              </a:ext>
            </a:extLst>
          </p:cNvPr>
          <p:cNvSpPr>
            <a:spLocks noGrp="1"/>
          </p:cNvSpPr>
          <p:nvPr>
            <p:ph idx="1"/>
          </p:nvPr>
        </p:nvSpPr>
        <p:spPr/>
        <p:txBody>
          <a:bodyPr>
            <a:normAutofit fontScale="70000" lnSpcReduction="20000"/>
          </a:bodyPr>
          <a:lstStyle/>
          <a:p>
            <a:pPr marL="0" indent="0" algn="just">
              <a:buNone/>
            </a:pPr>
            <a:r>
              <a:rPr lang="en-US" dirty="0"/>
              <a:t>The functions of a good financial system are manifold. They are as follows:</a:t>
            </a:r>
          </a:p>
          <a:p>
            <a:pPr marL="0" indent="0" algn="just">
              <a:buNone/>
            </a:pPr>
            <a:r>
              <a:rPr lang="en-US" b="1" dirty="0"/>
              <a:t>1. Regulation of currency: </a:t>
            </a:r>
            <a:r>
              <a:rPr lang="en-US" dirty="0"/>
              <a:t>As a part of the financial system, central banks generally control the supply of a currency and interest rates, while currency traders control exchange rates.</a:t>
            </a:r>
          </a:p>
          <a:p>
            <a:pPr marL="0" indent="0" algn="just">
              <a:buNone/>
            </a:pPr>
            <a:r>
              <a:rPr lang="en-US" b="1" dirty="0"/>
              <a:t>2. Banking functions</a:t>
            </a:r>
          </a:p>
          <a:p>
            <a:pPr marL="0" indent="0" algn="just">
              <a:buNone/>
            </a:pPr>
            <a:r>
              <a:rPr lang="en-US" dirty="0"/>
              <a:t>a. to assemble capital and make it effective;</a:t>
            </a:r>
          </a:p>
          <a:p>
            <a:pPr marL="0" indent="0" algn="just">
              <a:buNone/>
            </a:pPr>
            <a:r>
              <a:rPr lang="en-US" dirty="0"/>
              <a:t>b. to receive deposits and make collections;</a:t>
            </a:r>
          </a:p>
          <a:p>
            <a:pPr marL="0" indent="0" algn="just">
              <a:buNone/>
            </a:pPr>
            <a:r>
              <a:rPr lang="en-US" dirty="0"/>
              <a:t>c. to check out and transfer funds;</a:t>
            </a:r>
          </a:p>
          <a:p>
            <a:pPr marL="0" indent="0" algn="just">
              <a:buNone/>
            </a:pPr>
            <a:r>
              <a:rPr lang="en-US" dirty="0"/>
              <a:t>d. to discount or lend;</a:t>
            </a:r>
          </a:p>
          <a:p>
            <a:pPr marL="0" indent="0" algn="just">
              <a:buNone/>
            </a:pPr>
            <a:r>
              <a:rPr lang="en-US" dirty="0"/>
              <a:t>e. to exercise fiduciary or trust powers;</a:t>
            </a:r>
          </a:p>
          <a:p>
            <a:pPr marL="0" indent="0" algn="just">
              <a:buNone/>
            </a:pPr>
            <a:r>
              <a:rPr lang="en-US" dirty="0"/>
              <a:t>f. to issue circulating notes.</a:t>
            </a:r>
          </a:p>
          <a:p>
            <a:pPr marL="0" indent="0" algn="just">
              <a:buNone/>
            </a:pPr>
            <a:endParaRPr lang="en-US" dirty="0"/>
          </a:p>
        </p:txBody>
      </p:sp>
    </p:spTree>
    <p:extLst>
      <p:ext uri="{BB962C8B-B14F-4D97-AF65-F5344CB8AC3E}">
        <p14:creationId xmlns:p14="http://schemas.microsoft.com/office/powerpoint/2010/main" val="198758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0D8D7-0839-CA67-2EE8-A637DBDCF87F}"/>
              </a:ext>
            </a:extLst>
          </p:cNvPr>
          <p:cNvSpPr>
            <a:spLocks noGrp="1"/>
          </p:cNvSpPr>
          <p:nvPr>
            <p:ph idx="1"/>
          </p:nvPr>
        </p:nvSpPr>
        <p:spPr>
          <a:xfrm>
            <a:off x="847725" y="2543175"/>
            <a:ext cx="10515600" cy="3633788"/>
          </a:xfrm>
        </p:spPr>
        <p:txBody>
          <a:bodyPr>
            <a:normAutofit fontScale="92500"/>
          </a:bodyPr>
          <a:lstStyle/>
          <a:p>
            <a:pPr marL="0" indent="0" algn="just">
              <a:buNone/>
            </a:pPr>
            <a:r>
              <a:rPr lang="en-US" b="1" dirty="0"/>
              <a:t>3. Performance of agency services and custody of cash reserves: </a:t>
            </a:r>
            <a:r>
              <a:rPr lang="en-US" dirty="0"/>
              <a:t>Different constituents of the financial system act as the agents for their clients. They buy and sell shares and bonds, receive and pay utility bills, premiums, dividends, rents and interest for their clients.</a:t>
            </a:r>
          </a:p>
          <a:p>
            <a:pPr marL="0" indent="0" algn="just">
              <a:buNone/>
            </a:pPr>
            <a:r>
              <a:rPr lang="en-US" b="1" dirty="0"/>
              <a:t>4. Management of national reserves of international currency: </a:t>
            </a:r>
            <a:r>
              <a:rPr lang="en-US" dirty="0"/>
              <a:t>Various parts of financial system help the economy in particular and polity in general to manage international reserve.</a:t>
            </a:r>
          </a:p>
          <a:p>
            <a:pPr marL="0" indent="0" algn="just">
              <a:buNone/>
            </a:pPr>
            <a:r>
              <a:rPr lang="en-US" b="1" dirty="0"/>
              <a:t>5. Credit control: </a:t>
            </a:r>
            <a:r>
              <a:rPr lang="en-US" dirty="0"/>
              <a:t>Financial system controls credit by serving the dual purpose of increasing sales revenue by extending credit to customers who are deemed a good credit risk, and minimizing risk of loss from bad debts by restricting or denying credit to customers who are not a good credit risk.</a:t>
            </a:r>
          </a:p>
          <a:p>
            <a:pPr marL="0" indent="0" algn="just">
              <a:buNone/>
            </a:pPr>
            <a:endParaRPr lang="en-US" dirty="0"/>
          </a:p>
        </p:txBody>
      </p:sp>
    </p:spTree>
    <p:extLst>
      <p:ext uri="{BB962C8B-B14F-4D97-AF65-F5344CB8AC3E}">
        <p14:creationId xmlns:p14="http://schemas.microsoft.com/office/powerpoint/2010/main" val="290097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DB6DD-7CD1-57F7-52E3-C81B9D8B7E1D}"/>
              </a:ext>
            </a:extLst>
          </p:cNvPr>
          <p:cNvSpPr>
            <a:spLocks noGrp="1"/>
          </p:cNvSpPr>
          <p:nvPr>
            <p:ph idx="1"/>
          </p:nvPr>
        </p:nvSpPr>
        <p:spPr/>
        <p:txBody>
          <a:bodyPr>
            <a:normAutofit fontScale="92500" lnSpcReduction="20000"/>
          </a:bodyPr>
          <a:lstStyle/>
          <a:p>
            <a:pPr marL="0" indent="0" algn="just">
              <a:buNone/>
            </a:pPr>
            <a:r>
              <a:rPr lang="en-US" b="1" dirty="0"/>
              <a:t>6. Ensure stability of the economy: </a:t>
            </a:r>
            <a:r>
              <a:rPr lang="en-US" dirty="0"/>
              <a:t>Financial system performs the function of administering national, fiscal, and monetary policy to ensure the stability of the economy.</a:t>
            </a:r>
          </a:p>
          <a:p>
            <a:pPr marL="0" indent="0" algn="just">
              <a:buNone/>
            </a:pPr>
            <a:r>
              <a:rPr lang="en-US" b="1" dirty="0"/>
              <a:t>7. Supply and deployment of funds for productive use: </a:t>
            </a:r>
            <a:r>
              <a:rPr lang="en-US" dirty="0"/>
              <a:t>Financial markets permit the transfer of funds (purchasing power) from one agent to another for either investment or consumption purposes.</a:t>
            </a:r>
          </a:p>
          <a:p>
            <a:pPr marL="0" indent="0">
              <a:buNone/>
            </a:pPr>
            <a:r>
              <a:rPr lang="en-US" b="1" dirty="0"/>
              <a:t>8. Maintaining liquidity: </a:t>
            </a:r>
            <a:r>
              <a:rPr lang="en-US" dirty="0"/>
              <a:t>Financial markets provide the holders of financial assets with a chance to resell or liquidate these assets.</a:t>
            </a:r>
          </a:p>
          <a:p>
            <a:pPr marL="0" indent="0">
              <a:buNone/>
            </a:pPr>
            <a:r>
              <a:rPr lang="en-US" b="1" dirty="0"/>
              <a:t>9. Price determination:</a:t>
            </a:r>
            <a:r>
              <a:rPr lang="en-US" dirty="0"/>
              <a:t> Financial markets provide vehicles by which prices are set both for newly issued financial assets and for the existing stock of financial assets.</a:t>
            </a:r>
          </a:p>
        </p:txBody>
      </p:sp>
    </p:spTree>
    <p:extLst>
      <p:ext uri="{BB962C8B-B14F-4D97-AF65-F5344CB8AC3E}">
        <p14:creationId xmlns:p14="http://schemas.microsoft.com/office/powerpoint/2010/main" val="374492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09852-78B2-D7B5-4126-9A6FADF980BB}"/>
              </a:ext>
            </a:extLst>
          </p:cNvPr>
          <p:cNvSpPr>
            <a:spLocks noGrp="1"/>
          </p:cNvSpPr>
          <p:nvPr>
            <p:ph idx="1"/>
          </p:nvPr>
        </p:nvSpPr>
        <p:spPr/>
        <p:txBody>
          <a:bodyPr/>
          <a:lstStyle/>
          <a:p>
            <a:pPr marL="0" indent="0">
              <a:buNone/>
            </a:pPr>
            <a:r>
              <a:rPr lang="en-US" b="1" dirty="0"/>
              <a:t>10. Information aggregation and coordination: </a:t>
            </a:r>
            <a:r>
              <a:rPr lang="en-US" dirty="0"/>
              <a:t>Financial markets act as collectors and aggregators of information about financial asset values and the flow of funds from lenders to borrowers.</a:t>
            </a:r>
          </a:p>
          <a:p>
            <a:pPr marL="0" indent="0">
              <a:buNone/>
            </a:pPr>
            <a:r>
              <a:rPr lang="en-US" b="1" dirty="0"/>
              <a:t>11. Risk sharing: </a:t>
            </a:r>
            <a:r>
              <a:rPr lang="en-US" dirty="0"/>
              <a:t>Financial markets allow a transfer of risk from those who undertake investments to those who provide funds for those investments.</a:t>
            </a:r>
          </a:p>
          <a:p>
            <a:pPr marL="0" indent="0">
              <a:buNone/>
            </a:pPr>
            <a:r>
              <a:rPr lang="en-US" b="1" dirty="0"/>
              <a:t>12. Improve efficiency: </a:t>
            </a:r>
            <a:r>
              <a:rPr lang="en-US" dirty="0"/>
              <a:t>Financial markets reduce transaction costs and information costs.</a:t>
            </a:r>
          </a:p>
          <a:p>
            <a:pPr marL="0" indent="0">
              <a:buNone/>
            </a:pPr>
            <a:endParaRPr lang="en-US" dirty="0"/>
          </a:p>
        </p:txBody>
      </p:sp>
    </p:spTree>
    <p:extLst>
      <p:ext uri="{BB962C8B-B14F-4D97-AF65-F5344CB8AC3E}">
        <p14:creationId xmlns:p14="http://schemas.microsoft.com/office/powerpoint/2010/main" val="917423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563</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Financial System</vt:lpstr>
      <vt:lpstr>Meaning of Financial System</vt:lpstr>
      <vt:lpstr>Functions of Financial System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System</dc:title>
  <dc:creator>Ananya Priya</dc:creator>
  <cp:lastModifiedBy>Ananya Priya</cp:lastModifiedBy>
  <cp:revision>1</cp:revision>
  <dcterms:created xsi:type="dcterms:W3CDTF">2023-01-24T13:08:40Z</dcterms:created>
  <dcterms:modified xsi:type="dcterms:W3CDTF">2023-01-24T13:23:48Z</dcterms:modified>
</cp:coreProperties>
</file>